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6" r:id="rId20"/>
    <p:sldId id="274" r:id="rId21"/>
    <p:sldId id="275" r:id="rId22"/>
    <p:sldId id="277" r:id="rId23"/>
    <p:sldId id="278" r:id="rId24"/>
    <p:sldId id="280" r:id="rId25"/>
    <p:sldId id="279" r:id="rId26"/>
    <p:sldId id="281" r:id="rId27"/>
    <p:sldId id="282" r:id="rId28"/>
    <p:sldId id="283" r:id="rId29"/>
    <p:sldId id="285" r:id="rId30"/>
    <p:sldId id="286" r:id="rId31"/>
    <p:sldId id="284" r:id="rId32"/>
    <p:sldId id="288" r:id="rId33"/>
    <p:sldId id="287" r:id="rId34"/>
    <p:sldId id="289" r:id="rId35"/>
    <p:sldId id="290"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94" autoAdjust="0"/>
    <p:restoredTop sz="94660"/>
  </p:normalViewPr>
  <p:slideViewPr>
    <p:cSldViewPr>
      <p:cViewPr varScale="1">
        <p:scale>
          <a:sx n="68" d="100"/>
          <a:sy n="68" d="100"/>
        </p:scale>
        <p:origin x="-145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A2E18F27-324E-47BA-AFA0-323EF5C8E725}" type="datetimeFigureOut">
              <a:rPr lang="en-US" smtClean="0"/>
              <a:pPr/>
              <a:t>5/14/2022</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3899F40-DD56-4CFC-8A0D-4D5B26C5723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E18F27-324E-47BA-AFA0-323EF5C8E725}" type="datetimeFigureOut">
              <a:rPr lang="en-US" smtClean="0"/>
              <a:pPr/>
              <a:t>5/14/2022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99F40-DD56-4CFC-8A0D-4D5B26C5723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E18F27-324E-47BA-AFA0-323EF5C8E725}" type="datetimeFigureOut">
              <a:rPr lang="en-US" smtClean="0"/>
              <a:pPr/>
              <a:t>5/14/2022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99F40-DD56-4CFC-8A0D-4D5B26C5723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E18F27-324E-47BA-AFA0-323EF5C8E725}" type="datetimeFigureOut">
              <a:rPr lang="en-US" smtClean="0"/>
              <a:pPr/>
              <a:t>5/14/2022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99F40-DD56-4CFC-8A0D-4D5B26C5723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2E18F27-324E-47BA-AFA0-323EF5C8E725}" type="datetimeFigureOut">
              <a:rPr lang="en-US" smtClean="0"/>
              <a:pPr/>
              <a:t>5/14/2022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99F40-DD56-4CFC-8A0D-4D5B26C5723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2E18F27-324E-47BA-AFA0-323EF5C8E725}" type="datetimeFigureOut">
              <a:rPr lang="en-US" smtClean="0"/>
              <a:pPr/>
              <a:t>5/14/2022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899F40-DD56-4CFC-8A0D-4D5B26C5723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A2E18F27-324E-47BA-AFA0-323EF5C8E725}" type="datetimeFigureOut">
              <a:rPr lang="en-US" smtClean="0"/>
              <a:pPr/>
              <a:t>5/14/2022</a:t>
            </a:fld>
            <a:endParaRPr lang="en-US"/>
          </a:p>
        </p:txBody>
      </p:sp>
      <p:sp>
        <p:nvSpPr>
          <p:cNvPr id="27" name="Slide Number Placeholder 26"/>
          <p:cNvSpPr>
            <a:spLocks noGrp="1"/>
          </p:cNvSpPr>
          <p:nvPr>
            <p:ph type="sldNum" sz="quarter" idx="11"/>
          </p:nvPr>
        </p:nvSpPr>
        <p:spPr/>
        <p:txBody>
          <a:bodyPr rtlCol="0"/>
          <a:lstStyle/>
          <a:p>
            <a:fld id="{93899F40-DD56-4CFC-8A0D-4D5B26C57232}"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A2E18F27-324E-47BA-AFA0-323EF5C8E725}" type="datetimeFigureOut">
              <a:rPr lang="en-US" smtClean="0"/>
              <a:pPr/>
              <a:t>5/14/2022</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93899F40-DD56-4CFC-8A0D-4D5B26C5723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E18F27-324E-47BA-AFA0-323EF5C8E725}" type="datetimeFigureOut">
              <a:rPr lang="en-US" smtClean="0"/>
              <a:pPr/>
              <a:t>5/14/2022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899F40-DD56-4CFC-8A0D-4D5B26C5723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2E18F27-324E-47BA-AFA0-323EF5C8E725}" type="datetimeFigureOut">
              <a:rPr lang="en-US" smtClean="0"/>
              <a:pPr/>
              <a:t>5/14/2022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899F40-DD56-4CFC-8A0D-4D5B26C5723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2E18F27-324E-47BA-AFA0-323EF5C8E725}" type="datetimeFigureOut">
              <a:rPr lang="en-US" smtClean="0"/>
              <a:pPr/>
              <a:t>5/14/2022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899F40-DD56-4CFC-8A0D-4D5B26C5723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A2E18F27-324E-47BA-AFA0-323EF5C8E725}" type="datetimeFigureOut">
              <a:rPr lang="en-US" smtClean="0"/>
              <a:pPr/>
              <a:t>5/14/2022</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3899F40-DD56-4CFC-8A0D-4D5B26C5723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toppers4u.com/2021/01/environmental-accounting-need-scope.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toppers4u.com/2021/01/vision-statement-features-significance.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toppers4u.com/2020/12/strategic-management-features.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toppers4u.com/2020/12/performance-management-process-features.htm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toppers4u.com/2021/01/measurement-types-process-functions.html" TargetMode="External"/><Relationship Id="rId2" Type="http://schemas.openxmlformats.org/officeDocument/2006/relationships/hyperlink" Target="https://www.toppers4u.com/2021/01/environmental-accounting-need-scope.html"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smtClean="0"/>
              <a:t>Difference </a:t>
            </a:r>
            <a:r>
              <a:rPr lang="en-US" dirty="0"/>
              <a:t>Between Goals and Objectives</a:t>
            </a:r>
            <a:br>
              <a:rPr lang="en-US" dirty="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Unit-2</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rmAutofit fontScale="90000"/>
          </a:bodyPr>
          <a:lstStyle/>
          <a:p>
            <a:r>
              <a:rPr lang="en-US" b="1" dirty="0" smtClean="0"/>
              <a:t/>
            </a:r>
            <a:br>
              <a:rPr lang="en-US" b="1" dirty="0" smtClean="0"/>
            </a:br>
            <a:r>
              <a:rPr lang="en-US" b="1" dirty="0" smtClean="0"/>
              <a:t>Benefits </a:t>
            </a:r>
            <a:r>
              <a:rPr lang="en-US" b="1" dirty="0"/>
              <a:t>of setting workplace goals and objectives</a:t>
            </a:r>
            <a:br>
              <a:rPr lang="en-US" b="1" dirty="0"/>
            </a:br>
            <a:endParaRPr lang="en-US" dirty="0"/>
          </a:p>
        </p:txBody>
      </p:sp>
      <p:sp>
        <p:nvSpPr>
          <p:cNvPr id="3" name="Content Placeholder 2"/>
          <p:cNvSpPr>
            <a:spLocks noGrp="1"/>
          </p:cNvSpPr>
          <p:nvPr>
            <p:ph idx="1"/>
          </p:nvPr>
        </p:nvSpPr>
        <p:spPr>
          <a:xfrm>
            <a:off x="457200" y="1600200"/>
            <a:ext cx="8305800" cy="5029200"/>
          </a:xfrm>
        </p:spPr>
        <p:txBody>
          <a:bodyPr>
            <a:noAutofit/>
          </a:bodyPr>
          <a:lstStyle/>
          <a:p>
            <a:r>
              <a:rPr lang="en-US" sz="2000" dirty="0"/>
              <a:t>Although goals do not describe the method to achieve them, they set the direction for your efforts. In a business scenario, goals should be set to align with the mission and vision of the company. For individuals, workplace goals should align with their ultimate career </a:t>
            </a:r>
            <a:r>
              <a:rPr lang="en-US" sz="2000" dirty="0" smtClean="0"/>
              <a:t>aspirations. Benefits Goal &amp; Objective are:-</a:t>
            </a:r>
          </a:p>
          <a:p>
            <a:pPr>
              <a:buNone/>
            </a:pPr>
            <a:endParaRPr lang="en-US" sz="2000" dirty="0" smtClean="0"/>
          </a:p>
          <a:p>
            <a:r>
              <a:rPr lang="en-US" sz="2000" b="1" dirty="0" smtClean="0"/>
              <a:t>Goals </a:t>
            </a:r>
            <a:r>
              <a:rPr lang="en-US" sz="2000" b="1" dirty="0"/>
              <a:t>give direction to your efforts.</a:t>
            </a:r>
            <a:r>
              <a:rPr lang="en-US" sz="2000" dirty="0"/>
              <a:t> Goals are like a destination. Unless you know your destination, you do not know what direction to move toward</a:t>
            </a:r>
            <a:r>
              <a:rPr lang="en-US" sz="2000" dirty="0" smtClean="0"/>
              <a:t>.</a:t>
            </a:r>
          </a:p>
          <a:p>
            <a:r>
              <a:rPr lang="en-US" sz="2000" b="1" dirty="0" smtClean="0"/>
              <a:t>Goals </a:t>
            </a:r>
            <a:r>
              <a:rPr lang="en-US" sz="2000" b="1" dirty="0"/>
              <a:t>help you set your priorities.</a:t>
            </a:r>
            <a:r>
              <a:rPr lang="en-US" sz="2000" dirty="0"/>
              <a:t> While setting goals, you consider various accomplishments for your future and reflect on what achievements are more important to you. Once you have a clear idea about what is more important, and what is less important, it becomes easy to set your priorities. Then, you can focus all your efforts to achieve your goals and prevent yourself from wasting time on something that is not that important.</a:t>
            </a:r>
          </a:p>
          <a:p>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Benefits of setting workplace goals and objectives</a:t>
            </a:r>
            <a:endParaRPr lang="en-US" dirty="0"/>
          </a:p>
        </p:txBody>
      </p:sp>
      <p:sp>
        <p:nvSpPr>
          <p:cNvPr id="3" name="Content Placeholder 2"/>
          <p:cNvSpPr>
            <a:spLocks noGrp="1"/>
          </p:cNvSpPr>
          <p:nvPr>
            <p:ph idx="1"/>
          </p:nvPr>
        </p:nvSpPr>
        <p:spPr/>
        <p:txBody>
          <a:bodyPr>
            <a:normAutofit fontScale="62500" lnSpcReduction="20000"/>
          </a:bodyPr>
          <a:lstStyle/>
          <a:p>
            <a:r>
              <a:rPr lang="en-US" b="1" dirty="0"/>
              <a:t>Goals increase your conviction in achievement.</a:t>
            </a:r>
            <a:r>
              <a:rPr lang="en-US" dirty="0"/>
              <a:t> Defining your goals gives the conviction and confidence that the set goals are achievable. Successful people typically know where they are going and how long it would take them to reach their destination.</a:t>
            </a:r>
            <a:br>
              <a:rPr lang="en-US" dirty="0"/>
            </a:br>
            <a:r>
              <a:rPr lang="en-US" dirty="0"/>
              <a:t/>
            </a:r>
            <a:br>
              <a:rPr lang="en-US" dirty="0"/>
            </a:br>
            <a:endParaRPr lang="en-US" dirty="0"/>
          </a:p>
          <a:p>
            <a:r>
              <a:rPr lang="en-US" b="1" dirty="0"/>
              <a:t>Goals support decision making.</a:t>
            </a:r>
            <a:r>
              <a:rPr lang="en-US" dirty="0"/>
              <a:t> When you have set goals, there is no confusion as to the direction you need to move toward. Whenever you need to choose between two courses of action, you can choose one that takes you toward your goals. As a result, having your goals defined aids effective decision making.</a:t>
            </a:r>
            <a:br>
              <a:rPr lang="en-US" dirty="0"/>
            </a:br>
            <a:r>
              <a:rPr lang="en-US" dirty="0"/>
              <a:t/>
            </a:r>
            <a:br>
              <a:rPr lang="en-US" dirty="0"/>
            </a:br>
            <a:endParaRPr lang="en-US" dirty="0"/>
          </a:p>
          <a:p>
            <a:r>
              <a:rPr lang="en-US" b="1" dirty="0"/>
              <a:t>Goals motivate you to act.</a:t>
            </a:r>
            <a:r>
              <a:rPr lang="en-US" dirty="0"/>
              <a:t> Keeping your meaningful goals in mind motivates you to persevere. Instead of hoping to do something someday, you focus on your progress right away. The joy of achieving your goals motivates you to keep working, regardless of the difficulties involved.</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Benefits of setting workplace goals and objectives</a:t>
            </a:r>
            <a:endParaRPr lang="en-US" dirty="0"/>
          </a:p>
        </p:txBody>
      </p:sp>
      <p:sp>
        <p:nvSpPr>
          <p:cNvPr id="3" name="Content Placeholder 2"/>
          <p:cNvSpPr>
            <a:spLocks noGrp="1"/>
          </p:cNvSpPr>
          <p:nvPr>
            <p:ph idx="1"/>
          </p:nvPr>
        </p:nvSpPr>
        <p:spPr/>
        <p:txBody>
          <a:bodyPr/>
          <a:lstStyle/>
          <a:p>
            <a:r>
              <a:rPr lang="en-US" b="1" dirty="0"/>
              <a:t>Goals help you reach your full potential.</a:t>
            </a:r>
            <a:r>
              <a:rPr lang="en-US" dirty="0"/>
              <a:t> Setting and working toward your goals can help you realize your full potential and capabilities. You might start believing in yourself more than ever before, making it easier and quicker to reach your defined goals than in a scenario with no goals defined.</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a:t>Planning objectives for a business or individual offers the following major benefits:</a:t>
            </a:r>
          </a:p>
        </p:txBody>
      </p:sp>
      <p:sp>
        <p:nvSpPr>
          <p:cNvPr id="3" name="Content Placeholder 2"/>
          <p:cNvSpPr>
            <a:spLocks noGrp="1"/>
          </p:cNvSpPr>
          <p:nvPr>
            <p:ph idx="1"/>
          </p:nvPr>
        </p:nvSpPr>
        <p:spPr/>
        <p:txBody>
          <a:bodyPr>
            <a:normAutofit fontScale="70000" lnSpcReduction="20000"/>
          </a:bodyPr>
          <a:lstStyle/>
          <a:p>
            <a:r>
              <a:rPr lang="en-US" b="1" dirty="0"/>
              <a:t>Objectives measure your progress.</a:t>
            </a:r>
            <a:r>
              <a:rPr lang="en-US" dirty="0"/>
              <a:t> Objectives help in measuring progress made toward achieving large goals. If goals are not divided into objectives, they may seem unconquerable.</a:t>
            </a:r>
            <a:br>
              <a:rPr lang="en-US" dirty="0"/>
            </a:br>
            <a:r>
              <a:rPr lang="en-US" dirty="0"/>
              <a:t/>
            </a:r>
            <a:br>
              <a:rPr lang="en-US" dirty="0"/>
            </a:br>
            <a:endParaRPr lang="en-US" dirty="0"/>
          </a:p>
          <a:p>
            <a:r>
              <a:rPr lang="en-US" b="1" dirty="0"/>
              <a:t>Objectives offer a sense of achievement.</a:t>
            </a:r>
            <a:r>
              <a:rPr lang="en-US" dirty="0"/>
              <a:t> Meeting objectives usually creates a sense of achievement and motivates you to work further toward reaching ultimate goals. </a:t>
            </a:r>
            <a:br>
              <a:rPr lang="en-US" dirty="0"/>
            </a:br>
            <a:r>
              <a:rPr lang="en-US" dirty="0"/>
              <a:t/>
            </a:r>
            <a:br>
              <a:rPr lang="en-US" dirty="0"/>
            </a:br>
            <a:endParaRPr lang="en-US" dirty="0"/>
          </a:p>
          <a:p>
            <a:r>
              <a:rPr lang="en-US" b="1" dirty="0"/>
              <a:t>Objectives confirm your confidence in the strategy.</a:t>
            </a:r>
            <a:r>
              <a:rPr lang="en-US" dirty="0"/>
              <a:t> Defining your objectives gives you an opportunity to confirm that the overall goal strategy is formulated correctly and that you can be successful.</a:t>
            </a:r>
            <a:br>
              <a:rPr lang="en-US" dirty="0"/>
            </a:br>
            <a:endParaRPr lang="en-US"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t>Planning objectives for a business or individual offers the following major benefits:</a:t>
            </a:r>
            <a:endParaRPr lang="en-US" sz="3200" b="1" dirty="0"/>
          </a:p>
        </p:txBody>
      </p:sp>
      <p:sp>
        <p:nvSpPr>
          <p:cNvPr id="3" name="Content Placeholder 2"/>
          <p:cNvSpPr>
            <a:spLocks noGrp="1"/>
          </p:cNvSpPr>
          <p:nvPr>
            <p:ph idx="1"/>
          </p:nvPr>
        </p:nvSpPr>
        <p:spPr/>
        <p:txBody>
          <a:bodyPr>
            <a:normAutofit/>
          </a:bodyPr>
          <a:lstStyle/>
          <a:p>
            <a:r>
              <a:rPr lang="en-US" sz="2400" b="1" dirty="0"/>
              <a:t>Objectives help in making difficult decisions.</a:t>
            </a:r>
            <a:r>
              <a:rPr lang="en-US" sz="2400" dirty="0"/>
              <a:t> If you are faced with a difficult situation and are unsure what to do, you can always refer to your objectives to make sure you are moving in the right direction.</a:t>
            </a:r>
            <a:br>
              <a:rPr lang="en-US" sz="2400" dirty="0"/>
            </a:br>
            <a:endParaRPr lang="en-US" sz="2400" dirty="0"/>
          </a:p>
          <a:p>
            <a:r>
              <a:rPr lang="en-US" sz="2400" b="1" dirty="0"/>
              <a:t>Objectives help you understand what your company expects from you.</a:t>
            </a:r>
            <a:r>
              <a:rPr lang="en-US" sz="2400" dirty="0"/>
              <a:t> Managers can use objectives to set targets for their team and motivate them to work toward a common goal.</a:t>
            </a:r>
          </a:p>
          <a:p>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Tips </a:t>
            </a:r>
            <a:r>
              <a:rPr lang="en-US" b="1" dirty="0"/>
              <a:t>for formulating effective objectives</a:t>
            </a:r>
            <a:br>
              <a:rPr lang="en-US" b="1"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Keep the following points in mind to help you plan effective objectives</a:t>
            </a:r>
            <a:r>
              <a:rPr lang="en-US" dirty="0" smtClean="0"/>
              <a:t>:</a:t>
            </a:r>
          </a:p>
          <a:p>
            <a:endParaRPr lang="en-US" dirty="0"/>
          </a:p>
          <a:p>
            <a:r>
              <a:rPr lang="en-US" dirty="0"/>
              <a:t>Assign measurable </a:t>
            </a:r>
            <a:r>
              <a:rPr lang="en-US" dirty="0" smtClean="0"/>
              <a:t>targets</a:t>
            </a:r>
          </a:p>
          <a:p>
            <a:pPr>
              <a:buNone/>
            </a:pPr>
            <a:endParaRPr lang="en-US" dirty="0"/>
          </a:p>
          <a:p>
            <a:r>
              <a:rPr lang="en-US" dirty="0"/>
              <a:t>Set up different objectives for different markets so you can establish desired outcomes for different users and geographical areas</a:t>
            </a:r>
            <a:r>
              <a:rPr lang="en-US" dirty="0" smtClean="0"/>
              <a:t>.</a:t>
            </a:r>
          </a:p>
          <a:p>
            <a:endParaRPr lang="en-US" dirty="0"/>
          </a:p>
          <a:p>
            <a:r>
              <a:rPr lang="en-US" dirty="0"/>
              <a:t>Before finalizing an objective, refine it through multiple rounds of input, feedback and analysis. Consider the trade-offs between different factors (for example, giving up on some amount of efficiency in exchange for better customer service</a:t>
            </a:r>
            <a:r>
              <a:rPr lang="en-US" dirty="0" smtClean="0"/>
              <a:t>).</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Tips for formulating effective objectives</a:t>
            </a:r>
            <a:endParaRPr lang="en-US" dirty="0"/>
          </a:p>
        </p:txBody>
      </p:sp>
      <p:sp>
        <p:nvSpPr>
          <p:cNvPr id="3" name="Content Placeholder 2"/>
          <p:cNvSpPr>
            <a:spLocks noGrp="1"/>
          </p:cNvSpPr>
          <p:nvPr>
            <p:ph idx="1"/>
          </p:nvPr>
        </p:nvSpPr>
        <p:spPr/>
        <p:txBody>
          <a:bodyPr>
            <a:normAutofit fontScale="92500"/>
          </a:bodyPr>
          <a:lstStyle/>
          <a:p>
            <a:endParaRPr lang="en-US" dirty="0" smtClean="0"/>
          </a:p>
          <a:p>
            <a:r>
              <a:rPr lang="en-US" dirty="0" smtClean="0"/>
              <a:t>Describe the desired outcome rather than the actions required to attain that outcome.</a:t>
            </a:r>
          </a:p>
          <a:p>
            <a:endParaRPr lang="en-US" dirty="0" smtClean="0"/>
          </a:p>
          <a:p>
            <a:r>
              <a:rPr lang="en-US" dirty="0" smtClean="0"/>
              <a:t>Relate your objectives directly to the overall goals of the company.</a:t>
            </a:r>
          </a:p>
          <a:p>
            <a:r>
              <a:rPr lang="en-US" dirty="0" smtClean="0"/>
              <a:t>Involve people responsible for attaining the objectives in the formulation process.</a:t>
            </a:r>
          </a:p>
          <a:p>
            <a:r>
              <a:rPr lang="en-US" dirty="0" smtClean="0"/>
              <a:t>Make sure your objectives are specific, measurable, achievable, realistic and time-bound.</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Strategic Intent Meaning</a:t>
            </a:r>
            <a:br>
              <a:rPr lang="en-US" b="1" dirty="0" smtClean="0"/>
            </a:b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r>
              <a:rPr lang="en-US" b="1" dirty="0" smtClean="0"/>
              <a:t>Strategic intent</a:t>
            </a:r>
            <a:r>
              <a:rPr lang="en-US" dirty="0" smtClean="0"/>
              <a:t> refers to the pre-defined future state that the organization is planning to reach within a stipulated period of time. The term strategic intent was popularized by </a:t>
            </a:r>
            <a:r>
              <a:rPr lang="en-US" b="1" i="1" dirty="0" smtClean="0"/>
              <a:t>Gary Hamel and C.K </a:t>
            </a:r>
            <a:r>
              <a:rPr lang="en-US" b="1" i="1" dirty="0" err="1" smtClean="0"/>
              <a:t>Prahalad</a:t>
            </a:r>
            <a:r>
              <a:rPr lang="en-US" b="1" i="1" dirty="0" smtClean="0"/>
              <a:t>. </a:t>
            </a:r>
            <a:r>
              <a:rPr lang="en-US" dirty="0" smtClean="0"/>
              <a:t>They defined strategic intent as the reason of existence of an organization and the ends it wants to achieve. It shows the beliefs and values of an organization.</a:t>
            </a:r>
          </a:p>
          <a:p>
            <a:pPr>
              <a:buNone/>
            </a:pPr>
            <a:endParaRPr lang="en-US" dirty="0" smtClean="0"/>
          </a:p>
          <a:p>
            <a:r>
              <a:rPr lang="en-US" dirty="0" smtClean="0"/>
              <a:t>To achieve a certain future state and to achieve certain ends the organization should take certain courses of action. These ends can be either long-term or short-term. While the long-term ends have broad focus, the short-term ends are narrow in nature. For an organization to become effective, it is very important for every staff member to have an understanding of the strategic intent. Hence, the strategic intent should be achievable as well as understandable.</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b="1" dirty="0" smtClean="0"/>
              <a:t>Attributes of Strategic Intent</a:t>
            </a:r>
            <a:br>
              <a:rPr lang="en-US" b="1" dirty="0" smtClean="0"/>
            </a:br>
            <a:endParaRPr lang="en-US" dirty="0"/>
          </a:p>
        </p:txBody>
      </p:sp>
      <p:sp>
        <p:nvSpPr>
          <p:cNvPr id="3" name="Content Placeholder 2"/>
          <p:cNvSpPr>
            <a:spLocks noGrp="1"/>
          </p:cNvSpPr>
          <p:nvPr>
            <p:ph idx="1"/>
          </p:nvPr>
        </p:nvSpPr>
        <p:spPr/>
        <p:txBody>
          <a:bodyPr/>
          <a:lstStyle/>
          <a:p>
            <a:r>
              <a:rPr lang="en-US" b="1" dirty="0" smtClean="0"/>
              <a:t>Strategic intent</a:t>
            </a:r>
            <a:r>
              <a:rPr lang="en-US" dirty="0" smtClean="0"/>
              <a:t> defines the nature of the path which an </a:t>
            </a:r>
            <a:r>
              <a:rPr lang="en-US" dirty="0" err="1" smtClean="0"/>
              <a:t>organisation</a:t>
            </a:r>
            <a:r>
              <a:rPr lang="en-US" dirty="0" smtClean="0"/>
              <a:t> needs to follow in order to secure the long-term strategic position that is to be achieved (accomplished) by the </a:t>
            </a:r>
            <a:r>
              <a:rPr lang="en-US" dirty="0" err="1" smtClean="0"/>
              <a:t>organisation</a:t>
            </a:r>
            <a:r>
              <a:rPr lang="en-US" dirty="0" smtClean="0"/>
              <a:t>. </a:t>
            </a:r>
          </a:p>
          <a:p>
            <a:r>
              <a:rPr lang="en-US" dirty="0" smtClean="0"/>
              <a:t>According to Hamel and </a:t>
            </a:r>
            <a:r>
              <a:rPr lang="en-US" dirty="0" err="1" smtClean="0"/>
              <a:t>Prahalad</a:t>
            </a:r>
            <a:r>
              <a:rPr lang="en-US" dirty="0" smtClean="0"/>
              <a:t>, if the </a:t>
            </a:r>
            <a:r>
              <a:rPr lang="en-US" dirty="0" err="1" smtClean="0"/>
              <a:t>organisation</a:t>
            </a:r>
            <a:r>
              <a:rPr lang="en-US" dirty="0" smtClean="0"/>
              <a:t> clearly communicates its strategic intent, then each activity would have precise and consistent purpose. Strategic intent has the following attributes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Attributes of Strategic Intent</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1) Sense of Direction : </a:t>
            </a:r>
          </a:p>
          <a:p>
            <a:pPr>
              <a:buNone/>
            </a:pPr>
            <a:endParaRPr lang="en-US" dirty="0" smtClean="0"/>
          </a:p>
          <a:p>
            <a:r>
              <a:rPr lang="en-US" dirty="0" smtClean="0"/>
              <a:t>The sense of direction defines where the organization wants to go in the future and why. Every organization requires a significant, steady, and common end. These ends should be valuable and necessary for the organization. The </a:t>
            </a:r>
            <a:r>
              <a:rPr lang="en-US" dirty="0" smtClean="0">
                <a:hlinkClick r:id="rId2"/>
              </a:rPr>
              <a:t>environment</a:t>
            </a:r>
            <a:r>
              <a:rPr lang="en-US" dirty="0" smtClean="0"/>
              <a:t> and market for business changes very frequently and hence the strategic decisions should not be based on these short-term motives, else the efforts made by the organizations become inconsistent and fail to achieve the desired future state. Therefore, the organizations should pursue a long-term mutual end, which is consistent and shared in nature. A proper set direction helps organization to achieve its long-term strategic intent.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Goals </a:t>
            </a:r>
            <a:r>
              <a:rPr lang="en-US" dirty="0"/>
              <a:t>and Objectives</a:t>
            </a:r>
            <a:br>
              <a:rPr lang="en-US" dirty="0"/>
            </a:b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a:t>A company’s goals and objectives are the foundation, which measures how much distance it has covered to attain its vision. </a:t>
            </a:r>
            <a:r>
              <a:rPr lang="en-US" b="1" dirty="0"/>
              <a:t>Goals</a:t>
            </a:r>
            <a:r>
              <a:rPr lang="en-US" dirty="0"/>
              <a:t> are defined as the lifelong aims, which an individual or entity endeavor to achieve something. It determines what the company is attempting to accomplish. On the other hand, </a:t>
            </a:r>
            <a:r>
              <a:rPr lang="en-US" b="1" dirty="0"/>
              <a:t>objectives</a:t>
            </a:r>
            <a:r>
              <a:rPr lang="en-US" dirty="0"/>
              <a:t> are the specific milestones which a person plans to achieve in a limited period. These are precise, measurable, time-based, actions that assist in the achievement of goal.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Attributes of Strategic Intent</a:t>
            </a:r>
            <a:endParaRPr lang="en-US" dirty="0"/>
          </a:p>
        </p:txBody>
      </p:sp>
      <p:sp>
        <p:nvSpPr>
          <p:cNvPr id="3" name="Content Placeholder 2"/>
          <p:cNvSpPr>
            <a:spLocks noGrp="1"/>
          </p:cNvSpPr>
          <p:nvPr>
            <p:ph idx="1"/>
          </p:nvPr>
        </p:nvSpPr>
        <p:spPr/>
        <p:txBody>
          <a:bodyPr>
            <a:normAutofit fontScale="92500"/>
          </a:bodyPr>
          <a:lstStyle/>
          <a:p>
            <a:r>
              <a:rPr lang="en-US" b="1" dirty="0" smtClean="0"/>
              <a:t>2) Sense of Discovery : </a:t>
            </a:r>
            <a:endParaRPr lang="en-US" dirty="0" smtClean="0"/>
          </a:p>
          <a:p>
            <a:r>
              <a:rPr lang="en-US" dirty="0" smtClean="0"/>
              <a:t>The sense of discovery refers to the ability of inspiring the employees for innovation and creativity. This is necessary because the employees feel less enthusiastic when the strategic intent is not inspiring. The strategic intent should motivate the employees to perform the challenging tasks and explore new concepts. It should introduce new dimensions in the </a:t>
            </a:r>
            <a:r>
              <a:rPr lang="en-US" dirty="0" err="1" smtClean="0"/>
              <a:t>organisation</a:t>
            </a:r>
            <a:r>
              <a:rPr lang="en-US" dirty="0" smtClean="0"/>
              <a:t> and innovate superior ways to achieve them.</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Attributes of Strategic Intent</a:t>
            </a:r>
            <a:endParaRPr lang="en-US" dirty="0"/>
          </a:p>
        </p:txBody>
      </p:sp>
      <p:sp>
        <p:nvSpPr>
          <p:cNvPr id="3" name="Content Placeholder 2"/>
          <p:cNvSpPr>
            <a:spLocks noGrp="1"/>
          </p:cNvSpPr>
          <p:nvPr>
            <p:ph idx="1"/>
          </p:nvPr>
        </p:nvSpPr>
        <p:spPr/>
        <p:txBody>
          <a:bodyPr>
            <a:normAutofit fontScale="92500"/>
          </a:bodyPr>
          <a:lstStyle/>
          <a:p>
            <a:r>
              <a:rPr lang="en-US" b="1" dirty="0" smtClean="0"/>
              <a:t>3) Sense of Destiny : </a:t>
            </a:r>
            <a:endParaRPr lang="en-US" dirty="0" smtClean="0"/>
          </a:p>
          <a:p>
            <a:r>
              <a:rPr lang="en-US" dirty="0" smtClean="0"/>
              <a:t>The sense of density refers to the ability of the strategic intent to provide meaning to the existence of the </a:t>
            </a:r>
            <a:r>
              <a:rPr lang="en-US" dirty="0" err="1" smtClean="0"/>
              <a:t>organisation</a:t>
            </a:r>
            <a:r>
              <a:rPr lang="en-US" dirty="0" smtClean="0"/>
              <a:t>. It should be able to create a sense of respect among the </a:t>
            </a:r>
            <a:r>
              <a:rPr lang="en-US" dirty="0" err="1" smtClean="0"/>
              <a:t>organisational</a:t>
            </a:r>
            <a:r>
              <a:rPr lang="en-US" dirty="0" smtClean="0"/>
              <a:t> members. Strategic intent should be meaningful and significant so that it can direct the </a:t>
            </a:r>
            <a:r>
              <a:rPr lang="en-US" dirty="0" err="1" smtClean="0"/>
              <a:t>organisation</a:t>
            </a:r>
            <a:r>
              <a:rPr lang="en-US" dirty="0" smtClean="0"/>
              <a:t> and motivate its employees. Thus, strategic intent must be meaningful for the employees and have the capability to set proper direction for them.</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Hierarchy of Strategic Intent</a:t>
            </a:r>
            <a:br>
              <a:rPr lang="en-US" b="1" dirty="0" smtClean="0"/>
            </a:br>
            <a:r>
              <a:rPr lang="en-US" dirty="0" smtClean="0"/>
              <a:t/>
            </a:r>
            <a:br>
              <a:rPr lang="en-US" dirty="0" smtClean="0"/>
            </a:br>
            <a:r>
              <a:rPr lang="en-US" dirty="0" smtClean="0"/>
              <a:t/>
            </a:r>
            <a:br>
              <a:rPr lang="en-US" dirty="0" smtClean="0"/>
            </a:b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381000" y="1676400"/>
            <a:ext cx="8305800" cy="4897438"/>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r>
              <a:rPr lang="en-US" b="1" dirty="0" smtClean="0"/>
              <a:t>Hierarchy of Strategic Intent</a:t>
            </a:r>
            <a:endParaRPr lang="en-US" dirty="0"/>
          </a:p>
        </p:txBody>
      </p:sp>
      <p:sp>
        <p:nvSpPr>
          <p:cNvPr id="3" name="Content Placeholder 2"/>
          <p:cNvSpPr>
            <a:spLocks noGrp="1"/>
          </p:cNvSpPr>
          <p:nvPr>
            <p:ph idx="1"/>
          </p:nvPr>
        </p:nvSpPr>
        <p:spPr/>
        <p:txBody>
          <a:bodyPr>
            <a:normAutofit fontScale="47500" lnSpcReduction="20000"/>
          </a:bodyPr>
          <a:lstStyle/>
          <a:p>
            <a:r>
              <a:rPr lang="en-US" sz="4200" b="1" dirty="0" smtClean="0"/>
              <a:t>A) Vision :</a:t>
            </a:r>
          </a:p>
          <a:p>
            <a:pPr>
              <a:buNone/>
            </a:pPr>
            <a:endParaRPr lang="en-US" dirty="0" smtClean="0"/>
          </a:p>
          <a:p>
            <a:r>
              <a:rPr lang="en-US" sz="3300" dirty="0" smtClean="0"/>
              <a:t>Hierarchy of strategic intent vision is a mental perception of the kind of environment and individual or an organization aspires create within a board time horizon and the underlying conditions for the actualization of this perception.</a:t>
            </a:r>
          </a:p>
          <a:p>
            <a:pPr>
              <a:buNone/>
            </a:pPr>
            <a:endParaRPr lang="en-US" sz="3300" dirty="0" smtClean="0"/>
          </a:p>
          <a:p>
            <a:r>
              <a:rPr lang="en-US" sz="3300" dirty="0" smtClean="0">
                <a:hlinkClick r:id="rId2"/>
              </a:rPr>
              <a:t>Vision statement</a:t>
            </a:r>
            <a:r>
              <a:rPr lang="en-US" sz="3300" dirty="0" smtClean="0"/>
              <a:t> can be referred as the statement defining company's long term goals. A vision statement can exceed from one line to a few paragraphs highlighting what the organization want to achieve in future.</a:t>
            </a:r>
          </a:p>
          <a:p>
            <a:r>
              <a:rPr lang="en-US" sz="3300" dirty="0" smtClean="0"/>
              <a:t>An effective vision statement motivate the employees and provide them a sense of direction for carrying out day to day business activities and also help in taking strategic decisions.</a:t>
            </a:r>
          </a:p>
          <a:p>
            <a:endParaRPr lang="en-US" sz="3300" dirty="0" smtClean="0"/>
          </a:p>
          <a:p>
            <a:r>
              <a:rPr lang="en-US" sz="3300" dirty="0" smtClean="0"/>
              <a:t>A vision statement is prepared to boost the moral of the employees by painting a picture of the path on which the organization is heading. The vision statement of an organization allow the managers to practically monitor the organizations progress by comparing the stated objectives and operational plans for achieving those objectives.</a:t>
            </a:r>
          </a:p>
          <a:p>
            <a:r>
              <a:rPr lang="en-US" dirty="0" smtClean="0"/>
              <a:t/>
            </a:r>
            <a:br>
              <a:rPr lang="en-US" dirty="0" smtClean="0"/>
            </a:br>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lstStyle/>
          <a:p>
            <a:r>
              <a:rPr lang="en-US" b="1" dirty="0" smtClean="0"/>
              <a:t>Hierarchy of Strategic Intent</a:t>
            </a:r>
            <a:endParaRPr lang="en-US" dirty="0"/>
          </a:p>
        </p:txBody>
      </p:sp>
      <p:sp>
        <p:nvSpPr>
          <p:cNvPr id="3" name="Content Placeholder 2"/>
          <p:cNvSpPr>
            <a:spLocks noGrp="1"/>
          </p:cNvSpPr>
          <p:nvPr>
            <p:ph idx="1"/>
          </p:nvPr>
        </p:nvSpPr>
        <p:spPr>
          <a:xfrm>
            <a:off x="457200" y="1981200"/>
            <a:ext cx="8229600" cy="4325112"/>
          </a:xfrm>
        </p:spPr>
        <p:txBody>
          <a:bodyPr>
            <a:normAutofit fontScale="92500" lnSpcReduction="10000"/>
          </a:bodyPr>
          <a:lstStyle/>
          <a:p>
            <a:r>
              <a:rPr lang="en-US" b="1" u="sng" dirty="0" smtClean="0"/>
              <a:t>FEATURES OF A GOOD VISION :</a:t>
            </a:r>
          </a:p>
          <a:p>
            <a:pPr>
              <a:buNone/>
            </a:pPr>
            <a:endParaRPr lang="en-US" dirty="0" smtClean="0"/>
          </a:p>
          <a:p>
            <a:r>
              <a:rPr lang="en-US" dirty="0" smtClean="0"/>
              <a:t>Should be realistic and idealistic.</a:t>
            </a:r>
          </a:p>
          <a:p>
            <a:r>
              <a:rPr lang="en-US" dirty="0" smtClean="0"/>
              <a:t>Clarifies direction for the organization.</a:t>
            </a:r>
          </a:p>
          <a:p>
            <a:r>
              <a:rPr lang="en-US" dirty="0" smtClean="0"/>
              <a:t>Inspires organization members and encourages commitment.</a:t>
            </a:r>
          </a:p>
          <a:p>
            <a:r>
              <a:rPr lang="en-US" dirty="0" smtClean="0"/>
              <a:t>Reflects the uniqueness of the organization, its distinctive competence.</a:t>
            </a:r>
          </a:p>
          <a:p>
            <a:r>
              <a:rPr lang="en-US" dirty="0" smtClean="0"/>
              <a:t>Appropriate for the organization, consistent with its values and culture.</a:t>
            </a:r>
          </a:p>
          <a:p>
            <a:r>
              <a:rPr lang="en-US" dirty="0" smtClean="0"/>
              <a:t>Well articulated and easily understood.</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lstStyle/>
          <a:p>
            <a:r>
              <a:rPr lang="en-US" b="1" dirty="0" smtClean="0"/>
              <a:t>Hierarchy of Strategic Intent</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B) Mission :</a:t>
            </a:r>
            <a:endParaRPr lang="en-US" dirty="0" smtClean="0"/>
          </a:p>
          <a:p>
            <a:r>
              <a:rPr lang="en-US" dirty="0" smtClean="0"/>
              <a:t>A mission provides the basis of our awareness of a sense of purpose, the competitive environment degree to which the firms mission hit its capabilities and the opportunity which the government offers.</a:t>
            </a:r>
          </a:p>
          <a:p>
            <a:pPr>
              <a:buNone/>
            </a:pPr>
            <a:endParaRPr lang="en-US" dirty="0" smtClean="0"/>
          </a:p>
          <a:p>
            <a:r>
              <a:rPr lang="en-US" dirty="0" smtClean="0"/>
              <a:t>Mission defined as the fundamental, unique purpose that sets a business apart from other firms of its type and identifies the scope of its operations in product and market terms.</a:t>
            </a:r>
          </a:p>
          <a:p>
            <a:r>
              <a:rPr lang="en-US" dirty="0" smtClean="0"/>
              <a:t>It is a statement of attitude, outlook and orientation.</a:t>
            </a:r>
          </a:p>
          <a:p>
            <a:r>
              <a:rPr lang="en-US" dirty="0" smtClean="0"/>
              <a:t>It communicates what the firm wants to be.</a:t>
            </a:r>
          </a:p>
          <a:p>
            <a:r>
              <a:rPr lang="en-US" dirty="0" smtClean="0"/>
              <a:t>It indicates the businesses the firm will pursue and the customer needs it will seek to satisfy.</a:t>
            </a:r>
          </a:p>
          <a:p>
            <a:r>
              <a:rPr lang="en-US" dirty="0" smtClean="0"/>
              <a:t>Shaped by the vision of the corporation's leaders.</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Hierarchy of Strategic Intent</a:t>
            </a:r>
            <a:endParaRPr lang="en-US" dirty="0"/>
          </a:p>
        </p:txBody>
      </p:sp>
      <p:sp>
        <p:nvSpPr>
          <p:cNvPr id="3" name="Content Placeholder 2"/>
          <p:cNvSpPr>
            <a:spLocks noGrp="1"/>
          </p:cNvSpPr>
          <p:nvPr>
            <p:ph idx="1"/>
          </p:nvPr>
        </p:nvSpPr>
        <p:spPr/>
        <p:txBody>
          <a:bodyPr>
            <a:normAutofit fontScale="92500" lnSpcReduction="10000"/>
          </a:bodyPr>
          <a:lstStyle/>
          <a:p>
            <a:r>
              <a:rPr lang="en-US" b="1" u="sng" dirty="0" smtClean="0"/>
              <a:t>NEED FOR A MISSION</a:t>
            </a:r>
            <a:endParaRPr lang="en-US" dirty="0" smtClean="0"/>
          </a:p>
          <a:p>
            <a:r>
              <a:rPr lang="en-US" dirty="0" smtClean="0"/>
              <a:t>To ensure unanimity of purpose within the organization.</a:t>
            </a:r>
          </a:p>
          <a:p>
            <a:r>
              <a:rPr lang="en-US" dirty="0" smtClean="0"/>
              <a:t>To provide a basis for motivation.</a:t>
            </a:r>
          </a:p>
          <a:p>
            <a:r>
              <a:rPr lang="en-US" dirty="0" smtClean="0"/>
              <a:t>To establish an organization climate.</a:t>
            </a:r>
          </a:p>
          <a:p>
            <a:r>
              <a:rPr lang="en-US" dirty="0" smtClean="0"/>
              <a:t>To serve as a focal point.</a:t>
            </a:r>
          </a:p>
          <a:p>
            <a:r>
              <a:rPr lang="en-US" dirty="0" smtClean="0"/>
              <a:t>To facilitate the translation of objectives and goals into work structure.</a:t>
            </a:r>
          </a:p>
          <a:p>
            <a:r>
              <a:rPr lang="en-US" dirty="0" smtClean="0"/>
              <a:t>It implies the image which the firm seeks to project.</a:t>
            </a:r>
          </a:p>
          <a:p>
            <a:r>
              <a:rPr lang="en-US" dirty="0" smtClean="0"/>
              <a:t/>
            </a:r>
            <a:br>
              <a:rPr lang="en-US" dirty="0" smtClean="0"/>
            </a:br>
            <a:endParaRPr lang="en-US"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Hierarchy of Strategic Intent</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C) Business Definition :</a:t>
            </a:r>
          </a:p>
          <a:p>
            <a:pPr>
              <a:buNone/>
            </a:pPr>
            <a:endParaRPr lang="en-US" b="1" dirty="0" smtClean="0"/>
          </a:p>
          <a:p>
            <a:r>
              <a:rPr lang="en-US" dirty="0" smtClean="0"/>
              <a:t>Business definition refers to the description of products, services, activities, functions, and markets in which an organization deals. It is a component of mission statement which forms the foundation for all the </a:t>
            </a:r>
            <a:r>
              <a:rPr lang="en-US" dirty="0" smtClean="0">
                <a:hlinkClick r:id="rId2"/>
              </a:rPr>
              <a:t>strategic planning</a:t>
            </a:r>
            <a:r>
              <a:rPr lang="en-US" dirty="0" smtClean="0"/>
              <a:t> processes and shows the organization a way to achieve success. </a:t>
            </a:r>
          </a:p>
          <a:p>
            <a:r>
              <a:rPr lang="en-US" dirty="0" smtClean="0"/>
              <a:t>It also helps the organization in estimating the changes as well as their effects. Business definition outlines the current position and the desired future positions. It discusses the operations of the business but does not exactly specify the reasons behind particular operation.</a:t>
            </a:r>
          </a:p>
          <a:p>
            <a:pPr>
              <a:buNone/>
            </a:pPr>
            <a:r>
              <a:rPr lang="en-US" b="1" u="sng" dirty="0" smtClean="0"/>
              <a:t/>
            </a:r>
            <a:br>
              <a:rPr lang="en-US" b="1" u="sng" dirty="0" smtClean="0"/>
            </a:br>
            <a:endParaRPr lang="en-US" dirty="0" smtClean="0"/>
          </a:p>
          <a:p>
            <a:pPr>
              <a:buNone/>
            </a:pPr>
            <a:endParaRPr lang="en-US" b="1"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Hierarchy of Strategic Intent</a:t>
            </a:r>
            <a:endParaRPr lang="en-US" dirty="0"/>
          </a:p>
        </p:txBody>
      </p:sp>
      <p:sp>
        <p:nvSpPr>
          <p:cNvPr id="3" name="Content Placeholder 2"/>
          <p:cNvSpPr>
            <a:spLocks noGrp="1"/>
          </p:cNvSpPr>
          <p:nvPr>
            <p:ph idx="1"/>
          </p:nvPr>
        </p:nvSpPr>
        <p:spPr/>
        <p:txBody>
          <a:bodyPr/>
          <a:lstStyle/>
          <a:p>
            <a:pPr>
              <a:buNone/>
            </a:pPr>
            <a:r>
              <a:rPr lang="en-US" dirty="0" smtClean="0"/>
              <a:t/>
            </a:r>
            <a:br>
              <a:rPr lang="en-US" dirty="0" smtClean="0"/>
            </a:br>
            <a:endParaRPr lang="en-US" dirty="0"/>
          </a:p>
        </p:txBody>
      </p:sp>
      <p:sp>
        <p:nvSpPr>
          <p:cNvPr id="4" name="Rectangle 3"/>
          <p:cNvSpPr/>
          <p:nvPr/>
        </p:nvSpPr>
        <p:spPr>
          <a:xfrm>
            <a:off x="457200" y="2133600"/>
            <a:ext cx="8077200" cy="2585323"/>
          </a:xfrm>
          <a:prstGeom prst="rect">
            <a:avLst/>
          </a:prstGeom>
        </p:spPr>
        <p:txBody>
          <a:bodyPr wrap="square">
            <a:spAutoFit/>
          </a:bodyPr>
          <a:lstStyle/>
          <a:p>
            <a:r>
              <a:rPr lang="en-US" b="1" u="sng" dirty="0" smtClean="0"/>
              <a:t>Some of the questions that are needed to answer while defining a business are :</a:t>
            </a:r>
            <a:endParaRPr lang="en-US" dirty="0" smtClean="0"/>
          </a:p>
          <a:p>
            <a:r>
              <a:rPr lang="en-US" b="1" dirty="0" smtClean="0"/>
              <a:t/>
            </a:r>
            <a:br>
              <a:rPr lang="en-US" b="1" dirty="0" smtClean="0"/>
            </a:br>
            <a:endParaRPr lang="en-US" dirty="0" smtClean="0"/>
          </a:p>
          <a:p>
            <a:r>
              <a:rPr lang="en-US" dirty="0" smtClean="0"/>
              <a:t>What are the products, services, or markets in which the </a:t>
            </a:r>
            <a:r>
              <a:rPr lang="en-US" dirty="0" err="1" smtClean="0"/>
              <a:t>organisation</a:t>
            </a:r>
            <a:r>
              <a:rPr lang="en-US" dirty="0" smtClean="0"/>
              <a:t> operates?</a:t>
            </a:r>
          </a:p>
          <a:p>
            <a:r>
              <a:rPr lang="en-US" dirty="0" smtClean="0"/>
              <a:t>Who are the target customers?</a:t>
            </a:r>
          </a:p>
          <a:p>
            <a:r>
              <a:rPr lang="en-US" dirty="0" smtClean="0"/>
              <a:t>Which activities and functions are performed to satisfy the customers?</a:t>
            </a:r>
          </a:p>
          <a:p>
            <a:r>
              <a:rPr lang="en-US" dirty="0" smtClean="0"/>
              <a:t>What are the resources and capabilities </a:t>
            </a:r>
            <a:r>
              <a:rPr lang="en-US" dirty="0" err="1" smtClean="0"/>
              <a:t>utilised</a:t>
            </a:r>
            <a:r>
              <a:rPr lang="en-US" dirty="0" smtClean="0"/>
              <a:t> to satisfy the customers?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Hierarchy of Strategic Intent</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D) Goals :</a:t>
            </a:r>
            <a:br>
              <a:rPr lang="en-US" b="1" dirty="0" smtClean="0"/>
            </a:br>
            <a:endParaRPr lang="en-US" dirty="0" smtClean="0"/>
          </a:p>
          <a:p>
            <a:r>
              <a:rPr lang="en-US" dirty="0" err="1" smtClean="0"/>
              <a:t>Organisational</a:t>
            </a:r>
            <a:r>
              <a:rPr lang="en-US" dirty="0" smtClean="0"/>
              <a:t> goals refer to the ideal situations to be achieved in undefined time-duration in future. These goals direct the daily activities and decisions. However, goals do not essentially lead to the quantifiable outcomes. These statements are related to the vision and mission statements. Goals can be followed for day-to-day operational activities and decisions, not essentially tied up with quantifiable results.</a:t>
            </a:r>
          </a:p>
          <a:p>
            <a:pPr>
              <a:buNone/>
            </a:pPr>
            <a:endParaRPr lang="en-US" dirty="0" smtClean="0"/>
          </a:p>
          <a:p>
            <a:r>
              <a:rPr lang="en-US" dirty="0" err="1" smtClean="0"/>
              <a:t>Organisational</a:t>
            </a:r>
            <a:r>
              <a:rPr lang="en-US" dirty="0" smtClean="0"/>
              <a:t> goals provide the standards to measure the performances for achieving the wide-ranging objectives. These are the targets that convert the vision and mission into reality. Goals help in portraying a positive image of the </a:t>
            </a:r>
            <a:r>
              <a:rPr lang="en-US" dirty="0" err="1" smtClean="0"/>
              <a:t>organisation</a:t>
            </a:r>
            <a:r>
              <a:rPr lang="en-US" dirty="0" smtClean="0"/>
              <a:t> in the industry. It plays an important role in maintaining public relations and encourages support from various groups.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and Objectives</a:t>
            </a:r>
            <a:endParaRPr lang="en-US" dirty="0"/>
          </a:p>
        </p:txBody>
      </p:sp>
      <p:sp>
        <p:nvSpPr>
          <p:cNvPr id="3" name="Content Placeholder 2"/>
          <p:cNvSpPr>
            <a:spLocks noGrp="1"/>
          </p:cNvSpPr>
          <p:nvPr>
            <p:ph idx="1"/>
          </p:nvPr>
        </p:nvSpPr>
        <p:spPr/>
        <p:txBody>
          <a:bodyPr/>
          <a:lstStyle/>
          <a:p>
            <a:r>
              <a:rPr lang="en-US" dirty="0"/>
              <a:t>Every company sets out is goals and objectives, in order to reach its mission and vision. These are specific outcome which an enterprise aims to accomplish within the particular timeframe, that too with available resources. Take a read of the given article to understand the difference between goals and objectives.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066800"/>
          </a:xfrm>
        </p:spPr>
        <p:txBody>
          <a:bodyPr/>
          <a:lstStyle/>
          <a:p>
            <a:r>
              <a:rPr lang="en-US" b="1" dirty="0" smtClean="0"/>
              <a:t>Hierarchy of Strategic Intent</a:t>
            </a:r>
            <a:endParaRPr lang="en-US" dirty="0"/>
          </a:p>
        </p:txBody>
      </p:sp>
      <p:sp>
        <p:nvSpPr>
          <p:cNvPr id="3" name="Content Placeholder 2"/>
          <p:cNvSpPr>
            <a:spLocks noGrp="1"/>
          </p:cNvSpPr>
          <p:nvPr>
            <p:ph idx="1"/>
          </p:nvPr>
        </p:nvSpPr>
        <p:spPr/>
        <p:txBody>
          <a:bodyPr/>
          <a:lstStyle/>
          <a:p>
            <a:pPr>
              <a:buNone/>
            </a:pPr>
            <a:r>
              <a:rPr lang="en-US" dirty="0" smtClean="0"/>
              <a:t>.</a:t>
            </a:r>
            <a:endParaRPr lang="en-US" dirty="0"/>
          </a:p>
        </p:txBody>
      </p:sp>
      <p:sp>
        <p:nvSpPr>
          <p:cNvPr id="4" name="Rectangle 3"/>
          <p:cNvSpPr/>
          <p:nvPr/>
        </p:nvSpPr>
        <p:spPr>
          <a:xfrm>
            <a:off x="533400" y="1295400"/>
            <a:ext cx="3200400" cy="369332"/>
          </a:xfrm>
          <a:prstGeom prst="rect">
            <a:avLst/>
          </a:prstGeom>
        </p:spPr>
        <p:txBody>
          <a:bodyPr wrap="square">
            <a:spAutoFit/>
          </a:bodyPr>
          <a:lstStyle/>
          <a:p>
            <a:r>
              <a:rPr lang="en-US" b="1" u="sng" dirty="0" smtClean="0"/>
              <a:t>Features of Goals :</a:t>
            </a:r>
            <a:endParaRPr lang="en-US" dirty="0"/>
          </a:p>
        </p:txBody>
      </p:sp>
      <p:sp>
        <p:nvSpPr>
          <p:cNvPr id="5" name="Rectangle 4"/>
          <p:cNvSpPr/>
          <p:nvPr/>
        </p:nvSpPr>
        <p:spPr>
          <a:xfrm>
            <a:off x="152400" y="1676400"/>
            <a:ext cx="8991600" cy="5355312"/>
          </a:xfrm>
          <a:prstGeom prst="rect">
            <a:avLst/>
          </a:prstGeom>
        </p:spPr>
        <p:txBody>
          <a:bodyPr wrap="square">
            <a:spAutoFit/>
          </a:bodyPr>
          <a:lstStyle/>
          <a:p>
            <a:r>
              <a:rPr lang="en-US" b="1" dirty="0" smtClean="0"/>
              <a:t>1) Specific : </a:t>
            </a:r>
            <a:endParaRPr lang="en-US" dirty="0" smtClean="0"/>
          </a:p>
          <a:p>
            <a:r>
              <a:rPr lang="en-US" dirty="0" smtClean="0"/>
              <a:t>The goals should clearly specify targets to be achieved and the tasks to be fulfilled. This would help the managers in evaluating the </a:t>
            </a:r>
            <a:r>
              <a:rPr lang="en-US" dirty="0" smtClean="0">
                <a:hlinkClick r:id="rId2"/>
              </a:rPr>
              <a:t>performance </a:t>
            </a:r>
            <a:r>
              <a:rPr lang="en-US" dirty="0" smtClean="0"/>
              <a:t>at regular intervals. An ideal goal should address major issues that are critical for success of the </a:t>
            </a:r>
            <a:r>
              <a:rPr lang="en-US" dirty="0" smtClean="0"/>
              <a:t>organization.</a:t>
            </a:r>
            <a:endParaRPr lang="en-US" dirty="0" smtClean="0"/>
          </a:p>
          <a:p>
            <a:endParaRPr lang="en-US" dirty="0" smtClean="0"/>
          </a:p>
          <a:p>
            <a:r>
              <a:rPr lang="en-US" b="1" dirty="0" smtClean="0"/>
              <a:t>2) Realistic and Challenging :</a:t>
            </a:r>
            <a:r>
              <a:rPr lang="en-US" dirty="0" smtClean="0"/>
              <a:t> </a:t>
            </a:r>
          </a:p>
          <a:p>
            <a:r>
              <a:rPr lang="en-US" dirty="0" smtClean="0"/>
              <a:t>An </a:t>
            </a:r>
            <a:r>
              <a:rPr lang="en-US" dirty="0" smtClean="0"/>
              <a:t>organizational </a:t>
            </a:r>
            <a:r>
              <a:rPr lang="en-US" dirty="0" smtClean="0"/>
              <a:t>goal should be realistic as well as challenging. If the goal is unrealistic, the employees may find it unachievable and may get </a:t>
            </a:r>
            <a:r>
              <a:rPr lang="en-US" dirty="0" smtClean="0"/>
              <a:t>de-motivated . </a:t>
            </a:r>
            <a:r>
              <a:rPr lang="en-US" dirty="0" smtClean="0"/>
              <a:t>But, the goal should also not be too easy. It should be challenging enough so that it can encourage the employees to improve their performances by searching new and creative ways of carrying-out the </a:t>
            </a:r>
            <a:r>
              <a:rPr lang="en-US" dirty="0" smtClean="0"/>
              <a:t>organizational </a:t>
            </a:r>
            <a:r>
              <a:rPr lang="en-US" dirty="0" smtClean="0"/>
              <a:t>activities.</a:t>
            </a:r>
          </a:p>
          <a:p>
            <a:endParaRPr lang="en-US" dirty="0" smtClean="0"/>
          </a:p>
          <a:p>
            <a:r>
              <a:rPr lang="en-US" b="1" dirty="0" smtClean="0"/>
              <a:t>3) Time Constraint :</a:t>
            </a:r>
            <a:r>
              <a:rPr lang="en-US" dirty="0" smtClean="0"/>
              <a:t> </a:t>
            </a:r>
          </a:p>
          <a:p>
            <a:r>
              <a:rPr lang="en-US" dirty="0" smtClean="0"/>
              <a:t>Another important characteristic of an </a:t>
            </a:r>
            <a:r>
              <a:rPr lang="en-US" dirty="0" smtClean="0"/>
              <a:t>organizational </a:t>
            </a:r>
            <a:r>
              <a:rPr lang="en-US" dirty="0" smtClean="0"/>
              <a:t>goal is that there should be a time-period associated within which it has to be completed. It provides a deadline to the employees and managers so that they are motivated to improve performance for achieving success within the time constraint.</a:t>
            </a:r>
          </a:p>
          <a:p>
            <a:r>
              <a:rPr lang="en-US" dirty="0" smtClean="0"/>
              <a:t/>
            </a:r>
            <a:br>
              <a:rPr lang="en-US" dirty="0" smtClean="0"/>
            </a:b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229600" cy="1066800"/>
          </a:xfrm>
        </p:spPr>
        <p:txBody>
          <a:bodyPr/>
          <a:lstStyle/>
          <a:p>
            <a:r>
              <a:rPr lang="en-US" b="1" dirty="0" smtClean="0"/>
              <a:t>Hierarchy of Strategic Intent</a:t>
            </a:r>
            <a:endParaRPr lang="en-US" dirty="0"/>
          </a:p>
        </p:txBody>
      </p:sp>
      <p:sp>
        <p:nvSpPr>
          <p:cNvPr id="3" name="Content Placeholder 2"/>
          <p:cNvSpPr>
            <a:spLocks noGrp="1"/>
          </p:cNvSpPr>
          <p:nvPr>
            <p:ph idx="1"/>
          </p:nvPr>
        </p:nvSpPr>
        <p:spPr/>
        <p:txBody>
          <a:bodyPr/>
          <a:lstStyle/>
          <a:p>
            <a:pPr>
              <a:buNone/>
            </a:pPr>
            <a:r>
              <a:rPr lang="en-US" dirty="0" smtClean="0"/>
              <a:t>.</a:t>
            </a:r>
            <a:endParaRPr lang="en-US" dirty="0"/>
          </a:p>
        </p:txBody>
      </p:sp>
      <p:sp>
        <p:nvSpPr>
          <p:cNvPr id="4" name="Rectangle 3"/>
          <p:cNvSpPr/>
          <p:nvPr/>
        </p:nvSpPr>
        <p:spPr>
          <a:xfrm>
            <a:off x="152400" y="1371600"/>
            <a:ext cx="3200400" cy="369332"/>
          </a:xfrm>
          <a:prstGeom prst="rect">
            <a:avLst/>
          </a:prstGeom>
        </p:spPr>
        <p:txBody>
          <a:bodyPr wrap="square">
            <a:spAutoFit/>
          </a:bodyPr>
          <a:lstStyle/>
          <a:p>
            <a:r>
              <a:rPr lang="en-US" b="1" u="sng" dirty="0" smtClean="0"/>
              <a:t>Features of Goals :</a:t>
            </a:r>
            <a:endParaRPr lang="en-US" dirty="0"/>
          </a:p>
        </p:txBody>
      </p:sp>
      <p:sp>
        <p:nvSpPr>
          <p:cNvPr id="4098" name="Rectangle 2"/>
          <p:cNvSpPr>
            <a:spLocks noChangeArrowheads="1"/>
          </p:cNvSpPr>
          <p:nvPr/>
        </p:nvSpPr>
        <p:spPr bwMode="auto">
          <a:xfrm>
            <a:off x="1" y="1828800"/>
            <a:ext cx="8991599"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Georgia"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Georgia" pitchFamily="18" charset="0"/>
                <a:cs typeface="Arial" pitchFamily="34" charset="0"/>
              </a:rPr>
              <a:t>4) Measurable :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Georgia" pitchFamily="18" charset="0"/>
                <a:cs typeface="Arial" pitchFamily="34" charset="0"/>
              </a:rPr>
              <a:t>The goals should be quantifiable. It implies that the goals should be measurable so that the outcome could be evaluated and the progress can be estimated. Measurable goals act as a yardstick for the managers and their team members to evaluate their performance.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Georgia" pitchFamily="18" charset="0"/>
                <a:cs typeface="Arial" pitchFamily="34" charset="0"/>
              </a:rPr>
              <a:t/>
            </a:r>
            <a:br>
              <a:rPr kumimoji="0" lang="en-US" sz="1800" b="0" i="0" u="none" strike="noStrike" cap="none" normalizeH="0" baseline="0" dirty="0" smtClean="0">
                <a:ln>
                  <a:noFill/>
                </a:ln>
                <a:solidFill>
                  <a:schemeClr val="tx1"/>
                </a:solidFill>
                <a:effectLst/>
                <a:latin typeface="Georgia" pitchFamily="18"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Georgia" pitchFamily="18" charset="0"/>
                <a:cs typeface="Arial" pitchFamily="34" charset="0"/>
              </a:rPr>
              <a:t>5) Level-Oriented Goals :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Georgia" pitchFamily="18" charset="0"/>
                <a:cs typeface="Arial" pitchFamily="34" charset="0"/>
              </a:rPr>
              <a:t>A goal should be set to address important issues only. The top and middle level managers are accountable for such long-term goals. On the other hand, the short-term goals should be addressed by lower-level managers.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Georgia" pitchFamily="18" charset="0"/>
                <a:cs typeface="Arial" pitchFamily="34" charset="0"/>
              </a:rPr>
              <a:t/>
            </a:r>
            <a:br>
              <a:rPr kumimoji="0" lang="en-US" sz="1800" b="1" i="0" u="none" strike="noStrike" cap="none" normalizeH="0" baseline="0" dirty="0" smtClean="0">
                <a:ln>
                  <a:noFill/>
                </a:ln>
                <a:solidFill>
                  <a:schemeClr val="tx1"/>
                </a:solidFill>
                <a:effectLst/>
                <a:latin typeface="Georgia" pitchFamily="18"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Georgia" pitchFamily="18" charset="0"/>
                <a:cs typeface="Arial" pitchFamily="34" charset="0"/>
              </a:rPr>
              <a:t>6) Commitment :</a:t>
            </a:r>
            <a:r>
              <a:rPr kumimoji="0" lang="en-US" sz="1800" b="0" i="0" u="none" strike="noStrike" cap="none" normalizeH="0" baseline="0" dirty="0" smtClean="0">
                <a:ln>
                  <a:noFill/>
                </a:ln>
                <a:solidFill>
                  <a:schemeClr val="tx1"/>
                </a:solidFill>
                <a:effectLst/>
                <a:latin typeface="Georgia"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Georgia" pitchFamily="18" charset="0"/>
                <a:cs typeface="Arial" pitchFamily="34" charset="0"/>
              </a:rPr>
              <a:t>The members of the </a:t>
            </a:r>
            <a:r>
              <a:rPr kumimoji="0" lang="en-US" sz="1800" b="0" i="0" u="none" strike="noStrike" cap="none" normalizeH="0" baseline="0" dirty="0" err="1" smtClean="0">
                <a:ln>
                  <a:noFill/>
                </a:ln>
                <a:solidFill>
                  <a:schemeClr val="tx1"/>
                </a:solidFill>
                <a:effectLst/>
                <a:latin typeface="Georgia" pitchFamily="18" charset="0"/>
                <a:cs typeface="Arial" pitchFamily="34" charset="0"/>
              </a:rPr>
              <a:t>organisation</a:t>
            </a:r>
            <a:r>
              <a:rPr kumimoji="0" lang="en-US" sz="1800" b="0" i="0" u="none" strike="noStrike" cap="none" normalizeH="0" baseline="0" dirty="0" smtClean="0">
                <a:ln>
                  <a:noFill/>
                </a:ln>
                <a:solidFill>
                  <a:schemeClr val="tx1"/>
                </a:solidFill>
                <a:effectLst/>
                <a:latin typeface="Georgia" pitchFamily="18" charset="0"/>
                <a:cs typeface="Arial" pitchFamily="34" charset="0"/>
              </a:rPr>
              <a:t> should be committed for the achievement of set goals.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b="1" dirty="0" smtClean="0"/>
              <a:t>Hierarchy of Strategic Intent</a:t>
            </a:r>
            <a:endParaRPr lang="en-US" dirty="0"/>
          </a:p>
        </p:txBody>
      </p:sp>
      <p:sp>
        <p:nvSpPr>
          <p:cNvPr id="3" name="Content Placeholder 2"/>
          <p:cNvSpPr>
            <a:spLocks noGrp="1"/>
          </p:cNvSpPr>
          <p:nvPr>
            <p:ph idx="1"/>
          </p:nvPr>
        </p:nvSpPr>
        <p:spPr>
          <a:xfrm>
            <a:off x="457200" y="1905000"/>
            <a:ext cx="8229600" cy="4669536"/>
          </a:xfrm>
        </p:spPr>
        <p:txBody>
          <a:bodyPr>
            <a:noAutofit/>
          </a:bodyPr>
          <a:lstStyle/>
          <a:p>
            <a:r>
              <a:rPr lang="en-US" sz="1600" b="1" u="sng" dirty="0" smtClean="0"/>
              <a:t>Types of Goals :</a:t>
            </a:r>
            <a:r>
              <a:rPr lang="en-US" sz="1600" dirty="0" smtClean="0"/>
              <a:t/>
            </a:r>
            <a:br>
              <a:rPr lang="en-US" sz="1600" dirty="0" smtClean="0"/>
            </a:br>
            <a:endParaRPr lang="en-US" sz="1600" dirty="0" smtClean="0"/>
          </a:p>
          <a:p>
            <a:r>
              <a:rPr lang="en-US" sz="1600" b="1" dirty="0" smtClean="0"/>
              <a:t>1) Official Goals :</a:t>
            </a:r>
            <a:r>
              <a:rPr lang="en-US" sz="1600" dirty="0" smtClean="0"/>
              <a:t> </a:t>
            </a:r>
          </a:p>
          <a:p>
            <a:r>
              <a:rPr lang="en-US" sz="1600" dirty="0" smtClean="0"/>
              <a:t>Official goals are the common objectives of the organization. These goals validate the activities of the organization and stabilize the organization in its </a:t>
            </a:r>
            <a:r>
              <a:rPr lang="en-US" sz="1600" dirty="0" smtClean="0">
                <a:hlinkClick r:id="rId2"/>
              </a:rPr>
              <a:t>environment.</a:t>
            </a:r>
            <a:r>
              <a:rPr lang="en-US" sz="1600" dirty="0" smtClean="0"/>
              <a:t> These goals are mentioned in the documents published in the organization periodically, such memorandum of association, annual performance report, etc. The top level management addresses these goals in their public statement.</a:t>
            </a:r>
          </a:p>
          <a:p>
            <a:pPr>
              <a:buNone/>
            </a:pPr>
            <a:endParaRPr lang="en-US" sz="1600" dirty="0" smtClean="0"/>
          </a:p>
          <a:p>
            <a:r>
              <a:rPr lang="en-US" sz="1600" b="1" dirty="0" smtClean="0"/>
              <a:t>2) Operative Goals :</a:t>
            </a:r>
            <a:r>
              <a:rPr lang="en-US" sz="1600" dirty="0" smtClean="0"/>
              <a:t> </a:t>
            </a:r>
          </a:p>
          <a:p>
            <a:r>
              <a:rPr lang="en-US" sz="1600" dirty="0" smtClean="0"/>
              <a:t>Operative goals indicate the actual targets that an organization wishes to achieve. These can be considered as the operating policies. These goals help the managers in reducing the possibilities of uncertainty while remaining attentive. The operating goals help in selecting the alternative designs for organization.</a:t>
            </a:r>
          </a:p>
          <a:p>
            <a:pPr>
              <a:buNone/>
            </a:pPr>
            <a:endParaRPr lang="en-US" sz="1600" dirty="0" smtClean="0"/>
          </a:p>
          <a:p>
            <a:r>
              <a:rPr lang="en-US" sz="1600" b="1" dirty="0" smtClean="0"/>
              <a:t>3) Operational Goals : </a:t>
            </a:r>
            <a:endParaRPr lang="en-US" sz="1600" dirty="0" smtClean="0"/>
          </a:p>
          <a:p>
            <a:r>
              <a:rPr lang="en-US" sz="1600" dirty="0" smtClean="0"/>
              <a:t>These goals are set by the middle level managers for supervising or controlling the subordinates. These goals help in </a:t>
            </a:r>
            <a:r>
              <a:rPr lang="en-US" sz="1600" dirty="0" smtClean="0">
                <a:hlinkClick r:id="rId3"/>
              </a:rPr>
              <a:t>measuring</a:t>
            </a:r>
            <a:r>
              <a:rPr lang="en-US" sz="1600" dirty="0" smtClean="0"/>
              <a:t> the performance of the employees.</a:t>
            </a:r>
          </a:p>
          <a:p>
            <a:endParaRPr lang="en-US" sz="16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b="1" dirty="0" smtClean="0"/>
              <a:t>Hierarchy of Strategic Intent</a:t>
            </a:r>
            <a:endParaRPr lang="en-US" dirty="0"/>
          </a:p>
        </p:txBody>
      </p:sp>
      <p:sp>
        <p:nvSpPr>
          <p:cNvPr id="3" name="Content Placeholder 2"/>
          <p:cNvSpPr>
            <a:spLocks noGrp="1"/>
          </p:cNvSpPr>
          <p:nvPr>
            <p:ph idx="1"/>
          </p:nvPr>
        </p:nvSpPr>
        <p:spPr>
          <a:xfrm>
            <a:off x="457200" y="1524000"/>
            <a:ext cx="8229600" cy="5050536"/>
          </a:xfrm>
        </p:spPr>
        <p:txBody>
          <a:bodyPr>
            <a:normAutofit fontScale="92500" lnSpcReduction="10000"/>
          </a:bodyPr>
          <a:lstStyle/>
          <a:p>
            <a:r>
              <a:rPr lang="en-US" b="1" dirty="0" smtClean="0"/>
              <a:t>E) Objectives :</a:t>
            </a:r>
            <a:endParaRPr lang="en-US" dirty="0" smtClean="0"/>
          </a:p>
          <a:p>
            <a:r>
              <a:rPr lang="en-US" dirty="0" smtClean="0"/>
              <a:t>Objectives are states or outcomes of behavior that are desired. An </a:t>
            </a:r>
            <a:r>
              <a:rPr lang="en-US" dirty="0" err="1" smtClean="0"/>
              <a:t>organisation</a:t>
            </a:r>
            <a:r>
              <a:rPr lang="en-US" dirty="0" smtClean="0"/>
              <a:t> may desire either to obtain something that it does not currently have or to retain something it already has. Hence, objectives may be either acquisitive or retentive.</a:t>
            </a:r>
          </a:p>
          <a:p>
            <a:r>
              <a:rPr lang="en-US" dirty="0" smtClean="0"/>
              <a:t>Strategic objectives are those aims that are formulated to bring major changes in response to the changes, competition, and issues in the environment. These objectives are formulated to address various internal and external issues such as target customers, target markets, product, and changes in technology, etc. </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066800"/>
          </a:xfrm>
        </p:spPr>
        <p:txBody>
          <a:bodyPr/>
          <a:lstStyle/>
          <a:p>
            <a:r>
              <a:rPr lang="en-US" dirty="0" smtClean="0"/>
              <a:t>Core Competencies of a business</a:t>
            </a:r>
            <a:endParaRPr lang="en-US" dirty="0"/>
          </a:p>
        </p:txBody>
      </p:sp>
      <p:pic>
        <p:nvPicPr>
          <p:cNvPr id="45058" name="Picture 2"/>
          <p:cNvPicPr>
            <a:picLocks noGrp="1" noChangeAspect="1" noChangeArrowheads="1"/>
          </p:cNvPicPr>
          <p:nvPr>
            <p:ph idx="1"/>
          </p:nvPr>
        </p:nvPicPr>
        <p:blipFill>
          <a:blip r:embed="rId2"/>
          <a:srcRect/>
          <a:stretch>
            <a:fillRect/>
          </a:stretch>
        </p:blipFill>
        <p:spPr bwMode="auto">
          <a:xfrm>
            <a:off x="228600" y="2209800"/>
            <a:ext cx="8915400" cy="4495800"/>
          </a:xfrm>
          <a:prstGeom prst="rect">
            <a:avLst/>
          </a:prstGeom>
          <a:noFill/>
          <a:ln w="9525">
            <a:noFill/>
            <a:miter lim="800000"/>
            <a:headEnd/>
            <a:tailEnd/>
          </a:ln>
          <a:effectLst/>
        </p:spPr>
      </p:pic>
      <p:sp>
        <p:nvSpPr>
          <p:cNvPr id="5" name="Rectangle 4"/>
          <p:cNvSpPr/>
          <p:nvPr/>
        </p:nvSpPr>
        <p:spPr>
          <a:xfrm>
            <a:off x="228600" y="1524000"/>
            <a:ext cx="8915400" cy="646331"/>
          </a:xfrm>
          <a:prstGeom prst="rect">
            <a:avLst/>
          </a:prstGeom>
        </p:spPr>
        <p:txBody>
          <a:bodyPr wrap="square">
            <a:spAutoFit/>
          </a:bodyPr>
          <a:lstStyle/>
          <a:p>
            <a:r>
              <a:rPr lang="en-US" dirty="0" smtClean="0"/>
              <a:t>Every business has its own core competencies, some of the common core competencies for the business would be:-</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en-US" sz="6600" dirty="0" smtClean="0"/>
              <a:t>Thank you</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Chart</a:t>
            </a:r>
            <a:endParaRPr lang="en-US" dirty="0"/>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srcRect/>
          <a:stretch>
            <a:fillRect/>
          </a:stretch>
        </p:blipFill>
        <p:spPr bwMode="auto">
          <a:xfrm>
            <a:off x="533400" y="1524000"/>
            <a:ext cx="8153400" cy="46482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Definition </a:t>
            </a:r>
            <a:r>
              <a:rPr lang="en-US" b="1" dirty="0"/>
              <a:t>of Goals</a:t>
            </a:r>
            <a:br>
              <a:rPr lang="en-US" b="1"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Goals are defined as the target or purpose that a person imagines or plans to accomplish or to reach or to achieve in future. They are the driving force that directs a person to make efforts to achieve it.</a:t>
            </a:r>
          </a:p>
          <a:p>
            <a:r>
              <a:rPr lang="en-US" dirty="0"/>
              <a:t>In our childhood, we decide, what we want to become in the future and strives to achieve it. The goal is that point which a person envisions himself, after a particular span of time. To achieve these goals, people usually put a timeline, so that they can reach their goal in the desired time. However, they are long term.</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Definition </a:t>
            </a:r>
            <a:r>
              <a:rPr lang="en-US" b="1" dirty="0"/>
              <a:t>of Objectives</a:t>
            </a:r>
            <a:br>
              <a:rPr lang="en-US" b="1"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The aim or target which you want to achieve within a limited period is known as the objective. They are the milestones that help you to reach your goal. That is why they are also termed as </a:t>
            </a:r>
            <a:r>
              <a:rPr lang="en-US" dirty="0" smtClean="0"/>
              <a:t>sub goals. </a:t>
            </a:r>
            <a:r>
              <a:rPr lang="en-US" dirty="0"/>
              <a:t>It is a step to reach a particular point. Suppose I want to score 90% marks in an exam to get admission in a good university.</a:t>
            </a:r>
          </a:p>
          <a:p>
            <a:r>
              <a:rPr lang="en-US" dirty="0"/>
              <a:t>Objectives are easily measured when the target is achieved. For example, A company wants to increase its sales by 50% in the upcoming six months and then when it hits the target it can be measured through the sales figure.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Key </a:t>
            </a:r>
            <a:r>
              <a:rPr lang="en-US" b="1" dirty="0"/>
              <a:t>Differences Between Goals and Objectives</a:t>
            </a:r>
            <a:br>
              <a:rPr lang="en-US" b="1"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t>The major differences between goals and objectives are provided below</a:t>
            </a:r>
            <a:r>
              <a:rPr lang="en-US" dirty="0" smtClean="0"/>
              <a:t>:</a:t>
            </a:r>
          </a:p>
          <a:p>
            <a:r>
              <a:rPr lang="en-US" b="1" dirty="0"/>
              <a:t>Alignment and order:</a:t>
            </a:r>
            <a:r>
              <a:rPr lang="en-US" dirty="0"/>
              <a:t> Goals are set to achieve the mission of an organization or individual, while objectives are set for the accomplishment of goals. Goals are thus higher in order than objectives.</a:t>
            </a:r>
            <a:br>
              <a:rPr lang="en-US" dirty="0"/>
            </a:br>
            <a:r>
              <a:rPr lang="en-US" dirty="0"/>
              <a:t/>
            </a:r>
            <a:br>
              <a:rPr lang="en-US" dirty="0"/>
            </a:br>
            <a:endParaRPr lang="en-US" dirty="0"/>
          </a:p>
          <a:p>
            <a:r>
              <a:rPr lang="en-US" b="1" dirty="0"/>
              <a:t>Scope:</a:t>
            </a:r>
            <a:r>
              <a:rPr lang="en-US" dirty="0"/>
              <a:t> Goals are broad intentions and are often incapable of being measured in quantifiable units. Objectives are narrower than goals and are described in terms of specific tasks.</a:t>
            </a:r>
            <a:br>
              <a:rPr lang="en-US" dirty="0"/>
            </a:br>
            <a:r>
              <a:rPr lang="en-US" dirty="0"/>
              <a:t/>
            </a:r>
            <a:br>
              <a:rPr lang="en-US" dirty="0"/>
            </a:b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Key Differences Between Goals and Objectives</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r>
              <a:rPr lang="en-US" b="1" dirty="0"/>
              <a:t/>
            </a:r>
            <a:br>
              <a:rPr lang="en-US" b="1" dirty="0"/>
            </a:br>
            <a:r>
              <a:rPr lang="en-US" b="1" dirty="0"/>
              <a:t>Specificity:</a:t>
            </a:r>
            <a:r>
              <a:rPr lang="en-US" dirty="0"/>
              <a:t> Goals are general statements of what is to be achieved. They do not specify the tasks that need to be performed to accomplish them. Objectives, on the other hand, are specific actions one takes within a certain timeframe.</a:t>
            </a:r>
            <a:br>
              <a:rPr lang="en-US" dirty="0"/>
            </a:br>
            <a:r>
              <a:rPr lang="en-US" dirty="0"/>
              <a:t/>
            </a:r>
            <a:br>
              <a:rPr lang="en-US" dirty="0"/>
            </a:br>
            <a:endParaRPr lang="en-US" dirty="0"/>
          </a:p>
          <a:p>
            <a:r>
              <a:rPr lang="en-US" b="1" dirty="0"/>
              <a:t>Tangibility:</a:t>
            </a:r>
            <a:r>
              <a:rPr lang="en-US" dirty="0"/>
              <a:t> Goals can be intangible and non-measurable, but objectives are defined in terms of tangible targets. For example, the goal to “</a:t>
            </a:r>
            <a:r>
              <a:rPr lang="en-US" i="1" dirty="0"/>
              <a:t>provide excellent customer service</a:t>
            </a:r>
            <a:r>
              <a:rPr lang="en-US" dirty="0"/>
              <a:t>” is intangible, but the objective to “</a:t>
            </a:r>
            <a:r>
              <a:rPr lang="en-US" i="1" dirty="0"/>
              <a:t>reduce customer wait time to one minute</a:t>
            </a:r>
            <a:r>
              <a:rPr lang="en-US" dirty="0"/>
              <a:t>” is tangible and helps in achieving the main goal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Key Differences Between Goals and Objectives</a:t>
            </a:r>
            <a:endParaRPr lang="en-US" dirty="0"/>
          </a:p>
        </p:txBody>
      </p:sp>
      <p:sp>
        <p:nvSpPr>
          <p:cNvPr id="3" name="Content Placeholder 2"/>
          <p:cNvSpPr>
            <a:spLocks noGrp="1"/>
          </p:cNvSpPr>
          <p:nvPr>
            <p:ph idx="1"/>
          </p:nvPr>
        </p:nvSpPr>
        <p:spPr/>
        <p:txBody>
          <a:bodyPr>
            <a:normAutofit fontScale="92500"/>
          </a:bodyPr>
          <a:lstStyle/>
          <a:p>
            <a:r>
              <a:rPr lang="en-US" b="1" dirty="0"/>
              <a:t>Timeframe:</a:t>
            </a:r>
            <a:r>
              <a:rPr lang="en-US" dirty="0"/>
              <a:t> Goals are set to be achieved over a long period, while objectives are meant for a shorter time frame. A goal is usually divided into several objectives spread over multiple time frames.</a:t>
            </a:r>
            <a:br>
              <a:rPr lang="en-US" dirty="0"/>
            </a:br>
            <a:r>
              <a:rPr lang="en-US" dirty="0"/>
              <a:t/>
            </a:r>
            <a:br>
              <a:rPr lang="en-US" dirty="0"/>
            </a:br>
            <a:endParaRPr lang="en-US" dirty="0"/>
          </a:p>
          <a:p>
            <a:r>
              <a:rPr lang="en-US" b="1" dirty="0"/>
              <a:t>Language:</a:t>
            </a:r>
            <a:r>
              <a:rPr lang="en-US" dirty="0"/>
              <a:t> The language used in describing goals is more focused on conceptual thinking, whereas that used in objectives is more on the creative side.</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104</TotalTime>
  <Words>1331</Words>
  <Application>Microsoft Office PowerPoint</Application>
  <PresentationFormat>On-screen Show (4:3)</PresentationFormat>
  <Paragraphs>173</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Urban</vt:lpstr>
      <vt:lpstr>   Difference Between Goals and Objectives   </vt:lpstr>
      <vt:lpstr>  Goals and Objectives  </vt:lpstr>
      <vt:lpstr>Goals and Objectives</vt:lpstr>
      <vt:lpstr>Comparison Chart</vt:lpstr>
      <vt:lpstr> Definition of Goals </vt:lpstr>
      <vt:lpstr> Definition of Objectives </vt:lpstr>
      <vt:lpstr> Key Differences Between Goals and Objectives </vt:lpstr>
      <vt:lpstr>Key Differences Between Goals and Objectives</vt:lpstr>
      <vt:lpstr>Key Differences Between Goals and Objectives</vt:lpstr>
      <vt:lpstr> Benefits of setting workplace goals and objectives </vt:lpstr>
      <vt:lpstr>Benefits of setting workplace goals and objectives</vt:lpstr>
      <vt:lpstr>Benefits of setting workplace goals and objectives</vt:lpstr>
      <vt:lpstr>Planning objectives for a business or individual offers the following major benefits:</vt:lpstr>
      <vt:lpstr>Planning objectives for a business or individual offers the following major benefits:</vt:lpstr>
      <vt:lpstr> Tips for formulating effective objectives </vt:lpstr>
      <vt:lpstr>Tips for formulating effective objectives</vt:lpstr>
      <vt:lpstr>Strategic Intent Meaning </vt:lpstr>
      <vt:lpstr>  Attributes of Strategic Intent </vt:lpstr>
      <vt:lpstr>Attributes of Strategic Intent</vt:lpstr>
      <vt:lpstr>Attributes of Strategic Intent</vt:lpstr>
      <vt:lpstr>Attributes of Strategic Intent</vt:lpstr>
      <vt:lpstr>   Hierarchy of Strategic Intent   </vt:lpstr>
      <vt:lpstr>Hierarchy of Strategic Intent</vt:lpstr>
      <vt:lpstr>Hierarchy of Strategic Intent</vt:lpstr>
      <vt:lpstr>Hierarchy of Strategic Intent</vt:lpstr>
      <vt:lpstr>Hierarchy of Strategic Intent</vt:lpstr>
      <vt:lpstr>Hierarchy of Strategic Intent</vt:lpstr>
      <vt:lpstr>Hierarchy of Strategic Intent</vt:lpstr>
      <vt:lpstr>Hierarchy of Strategic Intent</vt:lpstr>
      <vt:lpstr>Hierarchy of Strategic Intent</vt:lpstr>
      <vt:lpstr>Hierarchy of Strategic Intent</vt:lpstr>
      <vt:lpstr>Hierarchy of Strategic Intent</vt:lpstr>
      <vt:lpstr>Hierarchy of Strategic Intent</vt:lpstr>
      <vt:lpstr>Core Competencies of a business</vt:lpstr>
      <vt:lpstr>Slide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Difference Between Goals and Objectives   </dc:title>
  <dc:creator>ADMIN</dc:creator>
  <cp:lastModifiedBy>ADMIN</cp:lastModifiedBy>
  <cp:revision>11</cp:revision>
  <dcterms:created xsi:type="dcterms:W3CDTF">2021-07-29T07:23:35Z</dcterms:created>
  <dcterms:modified xsi:type="dcterms:W3CDTF">2022-05-14T07:38:45Z</dcterms:modified>
</cp:coreProperties>
</file>